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62" r:id="rId5"/>
    <p:sldId id="276" r:id="rId6"/>
    <p:sldId id="278" r:id="rId7"/>
    <p:sldId id="277" r:id="rId8"/>
    <p:sldId id="27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886874684606662E-2"/>
          <c:y val="4.0026838624698045E-2"/>
          <c:w val="0.89373888175744864"/>
          <c:h val="0.793528221852333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государственное задание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3812782515463475E-2"/>
                  <c:y val="-2.720414325383242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 3550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8AD-4D09-9EC5-80783E49F08D}"/>
                </c:ext>
              </c:extLst>
            </c:dLbl>
            <c:dLbl>
              <c:idx val="1"/>
              <c:layout>
                <c:manualLayout>
                  <c:x val="1.186062994339317E-2"/>
                  <c:y val="-1.4628534459302173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 </a:t>
                    </a:r>
                    <a:r>
                      <a:rPr lang="en-US" b="1"/>
                      <a:t>4 074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AD-4D09-9EC5-80783E49F08D}"/>
                </c:ext>
              </c:extLst>
            </c:dLbl>
            <c:dLbl>
              <c:idx val="2"/>
              <c:layout>
                <c:manualLayout>
                  <c:x val="1.487451862778299E-2"/>
                  <c:y val="-9.359185866513920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r>
                      <a:rPr lang="en-US"/>
                      <a:t>3 834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8AD-4D09-9EC5-80783E49F08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3834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8AD-4D09-9EC5-80783E49F08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3834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8AD-4D09-9EC5-80783E49F08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25F3642-7A66-4EDC-B4D3-C5AAF2025983}" type="VALUE">
                      <a:rPr lang="en-US" baseline="0"/>
                      <a:pPr/>
                      <a:t>[ЗНАЧЕНИЕ]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0E9-4FB4-818E-970F98052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Лист1!$B$2:$B$7</c:f>
              <c:numCache>
                <c:formatCode>#,##0</c:formatCode>
                <c:ptCount val="6"/>
                <c:pt idx="0" formatCode="General">
                  <c:v>3550</c:v>
                </c:pt>
                <c:pt idx="1">
                  <c:v>4074</c:v>
                </c:pt>
                <c:pt idx="2">
                  <c:v>3834</c:v>
                </c:pt>
                <c:pt idx="3" formatCode="General">
                  <c:v>3834</c:v>
                </c:pt>
                <c:pt idx="4" formatCode="General">
                  <c:v>3834</c:v>
                </c:pt>
                <c:pt idx="5" formatCode="General">
                  <c:v>3834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AD-4D09-9EC5-80783E49F0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12854349756182E-2"/>
                  <c:y val="-4.663586099362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8AD-4D09-9EC5-80783E49F08D}"/>
                </c:ext>
              </c:extLst>
            </c:dLbl>
            <c:dLbl>
              <c:idx val="1"/>
              <c:layout>
                <c:manualLayout>
                  <c:x val="2.2189134272898727E-2"/>
                  <c:y val="-2.5594038512784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8AD-4D09-9EC5-80783E49F08D}"/>
                </c:ext>
              </c:extLst>
            </c:dLbl>
            <c:dLbl>
              <c:idx val="2"/>
              <c:layout>
                <c:manualLayout>
                  <c:x val="2.7624106023025553E-2"/>
                  <c:y val="-1.4264618215075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8AD-4D09-9EC5-80783E49F08D}"/>
                </c:ext>
              </c:extLst>
            </c:dLbl>
            <c:dLbl>
              <c:idx val="3"/>
              <c:layout>
                <c:manualLayout>
                  <c:x val="2.33742435579447E-2"/>
                  <c:y val="-7.1323091075375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8AD-4D09-9EC5-80783E49F08D}"/>
                </c:ext>
              </c:extLst>
            </c:dLbl>
            <c:dLbl>
              <c:idx val="4"/>
              <c:layout>
                <c:manualLayout>
                  <c:x val="2.1249312325404116E-2"/>
                  <c:y val="-2.496308187638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8AD-4D09-9EC5-80783E49F08D}"/>
                </c:ext>
              </c:extLst>
            </c:dLbl>
            <c:dLbl>
              <c:idx val="5"/>
              <c:layout>
                <c:manualLayout>
                  <c:x val="2.7624106023025553E-2"/>
                  <c:y val="-2.6302646714920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E9-4FB4-818E-970F98052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Лист1!$C$2:$C$7</c:f>
              <c:numCache>
                <c:formatCode>#,##0</c:formatCode>
                <c:ptCount val="6"/>
                <c:pt idx="0" formatCode="General">
                  <c:v>1345</c:v>
                </c:pt>
                <c:pt idx="1">
                  <c:v>1557</c:v>
                </c:pt>
                <c:pt idx="2">
                  <c:v>1824</c:v>
                </c:pt>
                <c:pt idx="3">
                  <c:v>1670</c:v>
                </c:pt>
                <c:pt idx="4" formatCode="General">
                  <c:v>2163</c:v>
                </c:pt>
                <c:pt idx="5" formatCode="General">
                  <c:v>1947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AD-4D09-9EC5-80783E49F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853696"/>
        <c:axId val="43467136"/>
        <c:axId val="0"/>
      </c:bar3DChart>
      <c:catAx>
        <c:axId val="438536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3467136"/>
        <c:crosses val="autoZero"/>
        <c:auto val="1"/>
        <c:lblAlgn val="ctr"/>
        <c:lblOffset val="100"/>
        <c:noMultiLvlLbl val="0"/>
      </c:catAx>
      <c:valAx>
        <c:axId val="43467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385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923568435358379E-2"/>
          <c:y val="6.1304990156255484E-2"/>
          <c:w val="0.93608262095702566"/>
          <c:h val="0.789428424649884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marker>
            <c:symbol val="circle"/>
            <c:size val="12"/>
          </c:marker>
          <c:dLbls>
            <c:dLbl>
              <c:idx val="0"/>
              <c:layout>
                <c:manualLayout>
                  <c:x val="-7.1982860144167257E-2"/>
                  <c:y val="2.83665765785888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EA-4CE9-843A-C947344AA931}"/>
                </c:ext>
              </c:extLst>
            </c:dLbl>
            <c:dLbl>
              <c:idx val="1"/>
              <c:layout>
                <c:manualLayout>
                  <c:x val="2.2611447730878907E-3"/>
                  <c:y val="2.600681173689461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5,07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EA-4CE9-843A-C947344AA931}"/>
                </c:ext>
              </c:extLst>
            </c:dLbl>
            <c:dLbl>
              <c:idx val="2"/>
              <c:layout>
                <c:manualLayout>
                  <c:x val="3.8723063106863372E-3"/>
                  <c:y val="3.169015657456836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5,33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EA-4CE9-843A-C947344AA931}"/>
                </c:ext>
              </c:extLst>
            </c:dLbl>
            <c:dLbl>
              <c:idx val="3"/>
              <c:layout>
                <c:manualLayout>
                  <c:x val="-6.2960356292821509E-3"/>
                  <c:y val="4.45760489092109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EA-4CE9-843A-C947344AA931}"/>
                </c:ext>
              </c:extLst>
            </c:dLbl>
            <c:dLbl>
              <c:idx val="4"/>
              <c:layout>
                <c:manualLayout>
                  <c:x val="-9.9976194644676736E-3"/>
                  <c:y val="3.64713127438999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EA-4CE9-843A-C947344AA931}"/>
                </c:ext>
              </c:extLst>
            </c:dLbl>
            <c:dLbl>
              <c:idx val="5"/>
              <c:layout>
                <c:manualLayout>
                  <c:x val="-9.9976194644676736E-3"/>
                  <c:y val="5.2680785074522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EA-4CE9-843A-C947344AA931}"/>
                </c:ext>
              </c:extLst>
            </c:dLbl>
            <c:dLbl>
              <c:idx val="6"/>
              <c:layout>
                <c:manualLayout>
                  <c:x val="-1.9995238928935347E-2"/>
                  <c:y val="5.5603322997379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458-4CCD-8376-D185FF208C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4.8</c:v>
                </c:pt>
                <c:pt idx="1">
                  <c:v>5.07</c:v>
                </c:pt>
                <c:pt idx="2">
                  <c:v>5.33</c:v>
                </c:pt>
                <c:pt idx="3">
                  <c:v>5.8</c:v>
                </c:pt>
                <c:pt idx="4">
                  <c:v>5.98</c:v>
                </c:pt>
                <c:pt idx="5">
                  <c:v>6.22</c:v>
                </c:pt>
                <c:pt idx="6">
                  <c:v>6.49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EA-4CE9-843A-C947344AA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56864"/>
        <c:axId val="93158784"/>
      </c:lineChart>
      <c:catAx>
        <c:axId val="931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158784"/>
        <c:crosses val="autoZero"/>
        <c:auto val="1"/>
        <c:lblAlgn val="ctr"/>
        <c:lblOffset val="100"/>
        <c:noMultiLvlLbl val="0"/>
      </c:catAx>
      <c:valAx>
        <c:axId val="93158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156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0.58992</cdr:x>
      <cdr:y>0.48196</cdr:y>
    </cdr:from>
    <cdr:to>
      <cdr:x>0.67629</cdr:x>
      <cdr:y>0.58999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746891" y="1431066"/>
          <a:ext cx="548580" cy="320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>
              <a:solidFill>
                <a:srgbClr val="FF0000"/>
              </a:solidFill>
            </a:rPr>
            <a:t>3,37</a:t>
          </a:r>
          <a:endParaRPr lang="ru-RU" sz="16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1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2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2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7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2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8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2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4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352928" cy="33843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Организация проведения медицинских осмотров работников детских оздоровительных организаций Республики Татарстан в 201</a:t>
            </a:r>
            <a:r>
              <a:rPr lang="ru-RU" sz="3600" b="1" dirty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9</a:t>
            </a:r>
            <a:r>
              <a:rPr lang="ru-RU" sz="36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 году</a:t>
            </a:r>
            <a:endParaRPr lang="ru-RU" sz="36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1999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Диспетчерский центр  Министерства здравоохранения Республики Татарстан</a:t>
            </a:r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    2017</a:t>
            </a:r>
            <a:endParaRPr lang="ru-RU" dirty="0">
              <a:solidFill>
                <a:srgbClr val="00206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463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Нормативные 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868" y="1268760"/>
            <a:ext cx="8568952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22.07.2013 № 512 «Об организации проведения обязательных предварительных, периодических медицинских осмотров работников детских оздоровительных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Татарстан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»;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Постановление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Кабинета Министров Республики Татарстан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04.03.2019 № 150 «Об утверждении нормативных затрат и объемов услуг на проведение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 обязательных предварительных, периодических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медицинских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осмотров работников детских оздоровительных организаций 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 на 2019 год».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Приказ 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Министерства здравоохранения Республики Татарстан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№ «Об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организации проведения обязательных предварительных, периодических медицинских осмотров работников детских оздоровительных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организаций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Республики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a typeface="Segoe UI" pitchFamily="34" charset="0"/>
                <a:cs typeface="Segoe UI" pitchFamily="34" charset="0"/>
              </a:rPr>
              <a:t>Татарстан с участием ТФОМС, в 2019 году».</a:t>
            </a:r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4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Медицинские организации, участвующие в проведении медицинских осмотров </a:t>
            </a:r>
            <a:endParaRPr lang="ru-RU" sz="28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532859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Заказчик -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ГАУ РТ «Диспетчерский центр МЗ РТ» 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Исполнители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– Государственные медицинские организации Республики Татарстан, имеющие лицензии  (44 медицинских организаций, из них в </a:t>
            </a:r>
            <a:r>
              <a:rPr lang="ru-RU" sz="2000" dirty="0" err="1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г.Казани</a:t>
            </a: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: ГП № 17, № 18, № 8, ЦГКБ №18, ГБ № 16, № 11)</a:t>
            </a:r>
          </a:p>
          <a:p>
            <a:pPr algn="just"/>
            <a:endParaRPr lang="ru-RU" sz="2000" b="1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Субподрядчики: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противотуберкулезный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наркологический диспансер» МЗ РТ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«Республиканская клиническая психиатрическая больница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   им. акад.  Бехтерева»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кожно-венерологический    диспансер»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ГАУЗ «Республиканский клинический онкологический диспансер МЗ РТ»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  - Городская стоматология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Перечень специалистов, участвующих в медицинском осмотре и исследований: 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66157"/>
              </p:ext>
            </p:extLst>
          </p:nvPr>
        </p:nvGraphicFramePr>
        <p:xfrm>
          <a:off x="278101" y="1052736"/>
          <a:ext cx="3340713" cy="316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Врачи-специалисты: </a:t>
                      </a:r>
                      <a:endParaRPr lang="ru-RU" sz="17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1- Терапевт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2 - Психиатр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3 - Психиатр-нарколог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4 -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833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5 -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Оториноларинголог</a:t>
                      </a: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6 - Акушер-гинеколог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7 - Инфекционист (по показаниям)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791887"/>
              </p:ext>
            </p:extLst>
          </p:nvPr>
        </p:nvGraphicFramePr>
        <p:xfrm>
          <a:off x="3995936" y="980728"/>
          <a:ext cx="5040560" cy="5634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крови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</a:t>
                      </a: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Клинический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анализ мочи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ЭКГ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Флюорография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(рентгенография) легких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Биохимический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скрининг: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глюкоза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  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холестерин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Бактериологическое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на флору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Цитологическое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исследование мазка (на атипичные клетки)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89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носительство возбудителей кишечных инфекций и серологическое обследование на брюшной тиф при поступлении на работу и в дальнейшем - по </a:t>
                      </a:r>
                      <a:r>
                        <a:rPr lang="ru-RU" sz="17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эпид.показаниям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Маммография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или УЗИ молочных желез 1 раз в 2 года (женщины старше 40 лет)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Исследование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крови на сифилис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Мазки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гонорею 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- Исследования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 гельминтозы</a:t>
                      </a: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8380" y="4941167"/>
            <a:ext cx="386016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</a:rPr>
              <a:t>Норматив на 1 человека: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Мужчины </a:t>
            </a:r>
            <a:r>
              <a:rPr lang="ru-RU" sz="1600" b="1" dirty="0" smtClean="0">
                <a:solidFill>
                  <a:srgbClr val="C00000"/>
                </a:solidFill>
              </a:rPr>
              <a:t>- от 1442,57 до 1547,0 рублей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Женщины</a:t>
            </a:r>
            <a:r>
              <a:rPr lang="ru-RU" sz="1600" b="1" dirty="0" smtClean="0">
                <a:solidFill>
                  <a:srgbClr val="C00000"/>
                </a:solidFill>
              </a:rPr>
              <a:t> – от 1640,76 до 1981,89 рублей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5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453819"/>
              </p:ext>
            </p:extLst>
          </p:nvPr>
        </p:nvGraphicFramePr>
        <p:xfrm>
          <a:off x="179513" y="3140968"/>
          <a:ext cx="5976664" cy="37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2540626" y="5457294"/>
            <a:ext cx="111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47,6%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73887" y="546306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Исполнение</a:t>
            </a:r>
          </a:p>
          <a:p>
            <a:pPr algn="ctr"/>
            <a:r>
              <a:rPr lang="ru-RU" sz="1200" b="1" dirty="0" smtClean="0"/>
              <a:t>38,2%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892" y="931730"/>
            <a:ext cx="232994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Начало реализации  проекта – </a:t>
            </a:r>
            <a:r>
              <a:rPr lang="ru-RU" sz="2000" dirty="0" smtClean="0">
                <a:solidFill>
                  <a:srgbClr val="C00000"/>
                </a:solidFill>
              </a:rPr>
              <a:t>2013 </a:t>
            </a:r>
            <a:r>
              <a:rPr lang="ru-RU" sz="2000" dirty="0">
                <a:solidFill>
                  <a:srgbClr val="C00000"/>
                </a:solidFill>
              </a:rPr>
              <a:t>год </a:t>
            </a:r>
          </a:p>
          <a:p>
            <a:pPr algn="ctr"/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966160" y="549647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Исполнение</a:t>
            </a:r>
          </a:p>
          <a:p>
            <a:pPr algn="ctr"/>
            <a:r>
              <a:rPr lang="ru-RU" sz="1200" b="1" dirty="0" smtClean="0"/>
              <a:t>37,9%</a:t>
            </a:r>
            <a:endParaRPr lang="ru-RU" sz="1200" b="1" dirty="0"/>
          </a:p>
        </p:txBody>
      </p:sp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3000088"/>
              </p:ext>
            </p:extLst>
          </p:nvPr>
        </p:nvGraphicFramePr>
        <p:xfrm>
          <a:off x="2627785" y="180353"/>
          <a:ext cx="6351512" cy="296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419830" y="2295820"/>
            <a:ext cx="235565" cy="417331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82455" y="1852070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1,59</a:t>
            </a:r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161878" y="2190624"/>
            <a:ext cx="213034" cy="495750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24168" y="1817109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1,94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56714" y="1538208"/>
            <a:ext cx="2178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Исполнение (в млн. р.)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32275" y="305136"/>
            <a:ext cx="28696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Финансирование </a:t>
            </a:r>
            <a:r>
              <a:rPr lang="ru-RU" dirty="0" smtClean="0"/>
              <a:t>(в </a:t>
            </a:r>
            <a:r>
              <a:rPr lang="ru-RU" dirty="0" err="1" smtClean="0"/>
              <a:t>млн.р</a:t>
            </a:r>
            <a:r>
              <a:rPr lang="ru-RU" dirty="0" smtClean="0"/>
              <a:t>.)</a:t>
            </a:r>
            <a:endParaRPr lang="ru-RU" dirty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25988" y="2104332"/>
            <a:ext cx="213034" cy="586700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45031" y="1800251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2,54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090888" y="4860983"/>
            <a:ext cx="2338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/>
              <a:t>Гственное</a:t>
            </a:r>
            <a:r>
              <a:rPr lang="ru-RU" sz="1200" dirty="0" smtClean="0"/>
              <a:t> задание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94670" y="5512127"/>
            <a:ext cx="1114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43,6%</a:t>
            </a:r>
            <a:endParaRPr lang="ru-RU" sz="1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814609" y="2095643"/>
            <a:ext cx="198264" cy="619848"/>
          </a:xfrm>
          <a:prstGeom prst="rect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662677" y="1719179"/>
            <a:ext cx="4443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2,4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522" y="1995490"/>
            <a:ext cx="229058" cy="72296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rot="16200000">
            <a:off x="4008746" y="5346617"/>
            <a:ext cx="1335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56,4%</a:t>
            </a:r>
            <a:endParaRPr lang="ru-RU" sz="12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2023" y="3199248"/>
            <a:ext cx="888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человек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963319" y="5441586"/>
            <a:ext cx="1335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Исполнение </a:t>
            </a:r>
            <a:r>
              <a:rPr lang="ru-RU" sz="1200" b="1" dirty="0" smtClean="0"/>
              <a:t>50,8%</a:t>
            </a:r>
            <a:endParaRPr lang="ru-RU" sz="1200" b="1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040" y="2057733"/>
            <a:ext cx="206453" cy="651616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7267992" y="1669664"/>
            <a:ext cx="548548" cy="33855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FF0000"/>
                </a:solidFill>
              </a:rPr>
              <a:t>3,16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65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28147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Сведения об охвате медицинскими осмотрами сотрудников детских загородных </a:t>
            </a:r>
            <a:r>
              <a:rPr lang="ru-RU" b="1" dirty="0">
                <a:solidFill>
                  <a:srgbClr val="002060"/>
                </a:solidFill>
              </a:rPr>
              <a:t>лагерей за счет бюджетных средств </a:t>
            </a:r>
            <a:r>
              <a:rPr lang="ru-RU" b="1" dirty="0" smtClean="0">
                <a:solidFill>
                  <a:srgbClr val="002060"/>
                </a:solidFill>
              </a:rPr>
              <a:t>Республики Татарстан в 2018 году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13662"/>
            <a:ext cx="3888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100</a:t>
            </a:r>
            <a:r>
              <a:rPr lang="ru-RU" b="1" dirty="0">
                <a:solidFill>
                  <a:srgbClr val="0070C0"/>
                </a:solidFill>
              </a:rPr>
              <a:t>% охват </a:t>
            </a:r>
            <a:r>
              <a:rPr lang="ru-RU" b="1" dirty="0" smtClean="0">
                <a:solidFill>
                  <a:srgbClr val="0070C0"/>
                </a:solidFill>
              </a:rPr>
              <a:t>МО - 17  </a:t>
            </a:r>
            <a:r>
              <a:rPr lang="ru-RU" b="1" dirty="0">
                <a:solidFill>
                  <a:srgbClr val="0070C0"/>
                </a:solidFill>
              </a:rPr>
              <a:t>детских </a:t>
            </a:r>
            <a:r>
              <a:rPr lang="ru-RU" b="1" dirty="0" smtClean="0">
                <a:solidFill>
                  <a:srgbClr val="0070C0"/>
                </a:solidFill>
              </a:rPr>
              <a:t>лагерей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94090" y="2813662"/>
            <a:ext cx="4201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Неполный охват МО - 74 детских лагеря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7646" y="4276373"/>
            <a:ext cx="7992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прошли МО сотрудники 18 палаточных лагерей: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5787" y="1521168"/>
            <a:ext cx="79928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Подлежали медицинским осмотрам сотрудники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109 детских оздоровительных организаций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258" y="3445544"/>
            <a:ext cx="476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</a:t>
            </a:r>
            <a:r>
              <a:rPr lang="ru-RU" b="1" dirty="0" smtClean="0">
                <a:solidFill>
                  <a:srgbClr val="0070C0"/>
                </a:solidFill>
              </a:rPr>
              <a:t>еньше 50%  - 12 детских лагеря (в 2017г. - 5)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80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Прямая соединительная линия 163"/>
          <p:cNvCxnSpPr/>
          <p:nvPr/>
        </p:nvCxnSpPr>
        <p:spPr>
          <a:xfrm>
            <a:off x="5108892" y="2568649"/>
            <a:ext cx="11792" cy="189209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41" y="116632"/>
            <a:ext cx="8640960" cy="50685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n-lt"/>
                <a:ea typeface="Segoe UI" pitchFamily="34" charset="0"/>
                <a:cs typeface="Segoe UI" pitchFamily="34" charset="0"/>
              </a:rPr>
              <a:t>Схема организации проведения медицинских осмотров</a:t>
            </a:r>
            <a:endParaRPr lang="ru-RU" sz="2400" b="1" dirty="0">
              <a:solidFill>
                <a:srgbClr val="002060"/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4460740"/>
            <a:ext cx="2592288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Детские оздоровительные организации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70432" y="1721330"/>
            <a:ext cx="1611961" cy="8232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44 медицинских организаций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5713" y="1857762"/>
            <a:ext cx="2111218" cy="471321"/>
          </a:xfrm>
          <a:prstGeom prst="roundRect">
            <a:avLst>
              <a:gd name="adj" fmla="val 183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Субподрядчики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014" y="1824017"/>
            <a:ext cx="1753287" cy="6120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ДЦ МЗ РТ - финансы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01808" y="1800323"/>
            <a:ext cx="10441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Договор </a:t>
            </a:r>
            <a:endParaRPr lang="ru-RU" sz="1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5374639" y="1666547"/>
            <a:ext cx="21237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Договор </a:t>
            </a:r>
            <a:r>
              <a:rPr lang="ru-RU" sz="1200" dirty="0" smtClean="0"/>
              <a:t>об услугах</a:t>
            </a:r>
            <a:endParaRPr lang="ru-RU" sz="1200" dirty="0"/>
          </a:p>
        </p:txBody>
      </p:sp>
      <p:sp>
        <p:nvSpPr>
          <p:cNvPr id="1032" name="Прямоугольник 1031"/>
          <p:cNvSpPr/>
          <p:nvPr/>
        </p:nvSpPr>
        <p:spPr>
          <a:xfrm>
            <a:off x="4076568" y="2735747"/>
            <a:ext cx="2088232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- Осмотр 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Оформление паспорта здоровья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Заключение врачебной комиссии</a:t>
            </a:r>
          </a:p>
          <a:p>
            <a:r>
              <a:rPr lang="ru-RU" sz="1400" dirty="0" smtClean="0">
                <a:solidFill>
                  <a:srgbClr val="C00000"/>
                </a:solidFill>
              </a:rPr>
              <a:t>- Допуск к работе</a:t>
            </a:r>
          </a:p>
        </p:txBody>
      </p:sp>
      <p:cxnSp>
        <p:nvCxnSpPr>
          <p:cNvPr id="1046" name="Прямая соединительная линия 1045"/>
          <p:cNvCxnSpPr/>
          <p:nvPr/>
        </p:nvCxnSpPr>
        <p:spPr>
          <a:xfrm flipV="1">
            <a:off x="5782393" y="2026341"/>
            <a:ext cx="933498" cy="436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V="1">
            <a:off x="3287017" y="2267533"/>
            <a:ext cx="883415" cy="22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Прямоугольник 1069"/>
          <p:cNvSpPr/>
          <p:nvPr/>
        </p:nvSpPr>
        <p:spPr>
          <a:xfrm>
            <a:off x="5756218" y="2231466"/>
            <a:ext cx="1057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Оплата услуг </a:t>
            </a:r>
            <a:endParaRPr lang="ru-RU" sz="1200" dirty="0"/>
          </a:p>
        </p:txBody>
      </p:sp>
      <p:sp>
        <p:nvSpPr>
          <p:cNvPr id="1078" name="Прямоугольник 1077"/>
          <p:cNvSpPr/>
          <p:nvPr/>
        </p:nvSpPr>
        <p:spPr>
          <a:xfrm>
            <a:off x="3270652" y="2282961"/>
            <a:ext cx="8562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Оплата</a:t>
            </a:r>
            <a:endParaRPr lang="ru-RU" sz="1200" dirty="0"/>
          </a:p>
        </p:txBody>
      </p:sp>
      <p:cxnSp>
        <p:nvCxnSpPr>
          <p:cNvPr id="151" name="Прямая со стрелкой 150"/>
          <p:cNvCxnSpPr>
            <a:stCxn id="8" idx="3"/>
          </p:cNvCxnSpPr>
          <p:nvPr/>
        </p:nvCxnSpPr>
        <p:spPr>
          <a:xfrm>
            <a:off x="5782393" y="2132931"/>
            <a:ext cx="933604" cy="533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" name="Прямоугольник 1127"/>
          <p:cNvSpPr/>
          <p:nvPr/>
        </p:nvSpPr>
        <p:spPr>
          <a:xfrm>
            <a:off x="3432777" y="2388419"/>
            <a:ext cx="8562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отчет</a:t>
            </a:r>
            <a:endParaRPr lang="ru-RU" sz="1200" dirty="0"/>
          </a:p>
        </p:txBody>
      </p:sp>
      <p:cxnSp>
        <p:nvCxnSpPr>
          <p:cNvPr id="265" name="Прямая со стрелкой 264"/>
          <p:cNvCxnSpPr>
            <a:stCxn id="8" idx="1"/>
            <a:endCxn id="11" idx="3"/>
          </p:cNvCxnSpPr>
          <p:nvPr/>
        </p:nvCxnSpPr>
        <p:spPr>
          <a:xfrm flipH="1" flipV="1">
            <a:off x="3277301" y="2130051"/>
            <a:ext cx="893131" cy="288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1511" y="1517306"/>
            <a:ext cx="1280137" cy="5327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ПКМ № 512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243270" y="5085184"/>
            <a:ext cx="2179860" cy="5371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Всего - 3 8</a:t>
            </a:r>
            <a:r>
              <a:rPr lang="ru-RU" sz="1600" b="1" dirty="0">
                <a:solidFill>
                  <a:srgbClr val="002060"/>
                </a:solidFill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</a:rPr>
              <a:t>4 человека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6005" y="2231466"/>
            <a:ext cx="1131150" cy="5327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6, 22 млн. руб.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84856" y="5177968"/>
            <a:ext cx="2391600" cy="9153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>
                <a:solidFill>
                  <a:srgbClr val="002060"/>
                </a:solidFill>
              </a:rPr>
              <a:t>77 </a:t>
            </a:r>
            <a:r>
              <a:rPr lang="ru-RU" sz="1600" b="1" dirty="0" smtClean="0">
                <a:solidFill>
                  <a:srgbClr val="002060"/>
                </a:solidFill>
              </a:rPr>
              <a:t>- загородных лагеря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3</a:t>
            </a:r>
            <a:r>
              <a:rPr lang="ru-RU" sz="1600" b="1" dirty="0" smtClean="0">
                <a:solidFill>
                  <a:srgbClr val="002060"/>
                </a:solidFill>
              </a:rPr>
              <a:t>2 - палаточных лагеря</a:t>
            </a:r>
            <a:endParaRPr lang="ru-RU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17369"/>
              </p:ext>
            </p:extLst>
          </p:nvPr>
        </p:nvGraphicFramePr>
        <p:xfrm>
          <a:off x="6588224" y="2518655"/>
          <a:ext cx="2453180" cy="1356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13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Психиатрия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Наркология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585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Дерматовенерология</a:t>
                      </a:r>
                      <a:endParaRPr lang="ru-RU" sz="14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Флюорография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itchFamily="34" charset="0"/>
                          <a:cs typeface="Segoe UI" pitchFamily="34" charset="0"/>
                        </a:rPr>
                        <a:t>Исследования на гельминты, брюшной тиф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4190056" y="856032"/>
            <a:ext cx="1481689" cy="4458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ТФОМС РТ 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4930900" y="1323033"/>
            <a:ext cx="1" cy="32439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716016" y="1088926"/>
            <a:ext cx="2394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Реестры счетов, ИНН лагеря</a:t>
            </a:r>
            <a:endParaRPr lang="ru-RU" sz="12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3025473" y="1208707"/>
            <a:ext cx="1072957" cy="54134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998745" y="1090609"/>
            <a:ext cx="1901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Информация о принятых реестрах счетов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2844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rPr>
              <a:t>Проблемы в организации медицинских осмотров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68052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Несоблюдение графика медицинских осмотров работниками детских оздоровительных  организаций РТ;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Несвоевременное предоставление в специализированные медицинские организации списков </a:t>
            </a:r>
            <a:r>
              <a:rPr lang="ru-RU" sz="2400" dirty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работников детских оздоровительных </a:t>
            </a:r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организаций </a:t>
            </a:r>
            <a:r>
              <a:rPr lang="ru-RU" sz="2400" dirty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РТ, </a:t>
            </a:r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заверенных медицинскими организациями-исполнителями;</a:t>
            </a:r>
          </a:p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ea typeface="Segoe UI" pitchFamily="34" charset="0"/>
                <a:cs typeface="Calibri" pitchFamily="34" charset="0"/>
              </a:rPr>
              <a:t>Недостаточный контроль за организацией проведения медицинских осмотров лицами, ответственными  за медицинские осмотры.</a:t>
            </a:r>
            <a:endParaRPr lang="ru-RU" sz="2400" dirty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8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Контактные лица в ДЦ МЗ РТ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ЧИГВИНЦЕВА ИРИНА ГРИГОРЬЕВНА – заместитель директора     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221 16 98 </a:t>
            </a:r>
          </a:p>
          <a:p>
            <a:pPr algn="ctr"/>
            <a:endParaRPr lang="ru-RU" dirty="0" smtClean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algn="ctr"/>
            <a:endParaRPr lang="ru-RU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rgbClr val="002060"/>
              </a:solidFill>
              <a:ea typeface="Segoe UI" pitchFamily="34" charset="0"/>
              <a:cs typeface="Calibri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ШАРИПОВА ЮЛИЯ ВЛАДИМИРОВНА – администратор     тел/факс      </a:t>
            </a:r>
            <a:r>
              <a:rPr lang="ru-RU" b="1" dirty="0" smtClean="0">
                <a:solidFill>
                  <a:srgbClr val="002060"/>
                </a:solidFill>
                <a:ea typeface="Segoe UI" pitchFamily="34" charset="0"/>
                <a:cs typeface="Segoe UI" pitchFamily="34" charset="0"/>
              </a:rPr>
              <a:t>221 16 90</a:t>
            </a:r>
            <a:endParaRPr lang="ru-RU" b="1" dirty="0">
              <a:solidFill>
                <a:srgbClr val="002060"/>
              </a:soli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5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676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Segoe UI</vt:lpstr>
      <vt:lpstr>Тема Office</vt:lpstr>
      <vt:lpstr>Организация проведения медицинских осмотров работников детских оздоровительных организаций Республики Татарстан в 2019 году</vt:lpstr>
      <vt:lpstr>Нормативные документы:</vt:lpstr>
      <vt:lpstr>Медицинские организации, участвующие в проведении медицинских осмотров </vt:lpstr>
      <vt:lpstr>Перечень специалистов, участвующих в медицинском осмотре и исследований: </vt:lpstr>
      <vt:lpstr>Презентация PowerPoint</vt:lpstr>
      <vt:lpstr>Презентация PowerPoint</vt:lpstr>
      <vt:lpstr>Схема организации проведения медицинских осмотров</vt:lpstr>
      <vt:lpstr>Проблемы в организации медицинских осмотров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проведения медицинских осмотров работников образовательных учреждений и учреждений социального обслуживания</dc:title>
  <dc:creator>Ирина</dc:creator>
  <cp:lastModifiedBy>Пользователь Windows</cp:lastModifiedBy>
  <cp:revision>142</cp:revision>
  <dcterms:created xsi:type="dcterms:W3CDTF">2013-05-29T07:39:15Z</dcterms:created>
  <dcterms:modified xsi:type="dcterms:W3CDTF">2019-04-05T08:48:31Z</dcterms:modified>
</cp:coreProperties>
</file>